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782eb93a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782eb93a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77f81779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77f81779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77f81779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e77f81779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77f81779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77f81779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782eb93a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e782eb93a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77f81779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77f81779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77f81779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e77f81779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782eb93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782eb93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782eb93a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782eb93a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0"/>
            <a:ext cx="8520600" cy="244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в ML.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Данные: кто виноват и что делать?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225" y="2675525"/>
            <a:ext cx="3545400" cy="22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555600"/>
            <a:ext cx="7955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Validation VS Cross validation</a:t>
            </a:r>
            <a:endParaRPr sz="3400"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900" y="1802262"/>
            <a:ext cx="4223123" cy="23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25" y="2002253"/>
            <a:ext cx="4482474" cy="1954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937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Задачи в ML</a:t>
            </a:r>
            <a:endParaRPr sz="300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14600"/>
            <a:ext cx="3147300" cy="3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Классификация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Регрессия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Кластеризация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Детекция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Сегментация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Перевод голоса в текст и наоборот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Генерация текста и изображений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Распознавание текста с изображений</a:t>
            </a:r>
            <a:endParaRPr sz="18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675" y="1585125"/>
            <a:ext cx="5380202" cy="1973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 vs Loss функции (функции потерь)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/>
              <a:t>Метрика:</a:t>
            </a:r>
            <a:endParaRPr sz="23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То что имеет смысл в реальном мире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Может быть не </a:t>
            </a:r>
            <a:r>
              <a:rPr lang="ru" sz="2000"/>
              <a:t>дифференцируема</a:t>
            </a:r>
            <a:r>
              <a:rPr lang="ru" sz="2000"/>
              <a:t>, а может и быть =&gt; мы не всегда можем её оптимизировать на прямую</a:t>
            </a:r>
            <a:endParaRPr sz="2000"/>
          </a:p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/>
              <a:t>Loss функция:</a:t>
            </a:r>
            <a:endParaRPr sz="23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Может быть довольно абстрактна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ОБЯЗАТЕЛЬНО </a:t>
            </a:r>
            <a:r>
              <a:rPr lang="ru" sz="2000"/>
              <a:t>дифференцируема =&gt; мы подбираем лучшую функцию, которая будет помогать нам оптимизировать нашу модель под текущую задачу</a:t>
            </a:r>
            <a:r>
              <a:rPr lang="ru" sz="2000"/>
              <a:t>  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метрик и loss функций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/>
              <a:t>Метрика:</a:t>
            </a:r>
            <a:endParaRPr sz="2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/>
              <a:t>Loss функция:</a:t>
            </a:r>
            <a:endParaRPr sz="23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975" y="1757675"/>
            <a:ext cx="2629350" cy="6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675" y="1757675"/>
            <a:ext cx="2629350" cy="6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63" y="3022163"/>
            <a:ext cx="40671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7448" y="2883248"/>
            <a:ext cx="3289824" cy="12208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1555050" y="4393450"/>
            <a:ext cx="6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2"/>
                </a:solidFill>
              </a:rPr>
              <a:t>Возьмем пару производных, потому что надо)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356550"/>
            <a:ext cx="8395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/>
              <a:t>Overfitting</a:t>
            </a:r>
            <a:r>
              <a:rPr lang="ru" sz="3500"/>
              <a:t> and underfitting</a:t>
            </a:r>
            <a:endParaRPr sz="3500"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9875"/>
            <a:ext cx="8839200" cy="365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314650"/>
            <a:ext cx="42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Данные</a:t>
            </a:r>
            <a:endParaRPr sz="3000"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2115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Какие могут быть: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Табличные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Изображения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Текстовые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Числовые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Аудио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Видео</a:t>
            </a:r>
            <a:endParaRPr sz="220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175" y="1115160"/>
            <a:ext cx="3884276" cy="291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230850"/>
            <a:ext cx="6447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с ними делать?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35550"/>
            <a:ext cx="8395500" cy="3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Простой, но рабочий алгоритм:</a:t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ru" sz="1900"/>
              <a:t>Смотрим на задачу, которую нужно решать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u" sz="1900"/>
              <a:t>Смотрим на данные, которые у нас есть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u" sz="1900"/>
              <a:t>На пальцах придумываем наш алгоритм решения (мы не думаем о моделях, loss функциях и тд). Задумываемся о критерии успеха (метрика)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u" sz="1900"/>
              <a:t>Думаем о средствах решения (вот здесь перебираем модели и тд)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u" sz="1900"/>
              <a:t>Составляем список рабочих (на первый взгляд) подходов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u" sz="1900"/>
              <a:t>Тестим их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u" sz="1900"/>
              <a:t>Мы молодцы</a:t>
            </a:r>
            <a:endParaRPr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0" y="555600"/>
            <a:ext cx="4331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Некоторые инструменты для работы с данными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42400" y="1389600"/>
            <a:ext cx="3576900" cy="3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Pandas (табличные)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Torchvision, albumentations (изображений)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Деревья (неожиданно, но мы можем выкидывать некоторые фичи, которые не несут какой-то ценности. Условно брать топ n)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Это не все, но достаточно для нашего курса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2991" y="555600"/>
            <a:ext cx="2518608" cy="15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3000" y="3452200"/>
            <a:ext cx="2518599" cy="1416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4066" y="1690413"/>
            <a:ext cx="2364147" cy="157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256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420"/>
              <a:t>Борьба с переобучением за счет данных</a:t>
            </a:r>
            <a:endParaRPr sz="3420"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785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ru" sz="3600"/>
              <a:t>Validation (blending)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ru" sz="3600"/>
              <a:t>Cross-validation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ru" sz="3600"/>
              <a:t>Добавить разнообразие в данные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ru" sz="3600"/>
              <a:t>Выкинуть выбросы или ненужные фичи</a:t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